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Google Shape;2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 name="Google Shape;2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g400f2e78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 name="Google Shape;29;g400f2e78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This slide sets the agenda for the presentation</a:t>
            </a:r>
            <a:endParaRPr/>
          </a:p>
          <a:p>
            <a:pPr marL="0" lvl="0" indent="0" rtl="0">
              <a:spcBef>
                <a:spcPts val="0"/>
              </a:spcBef>
              <a:spcAft>
                <a:spcPts val="0"/>
              </a:spcAft>
              <a:buNone/>
            </a:pPr>
            <a:r>
              <a:rPr lang="en"/>
              <a:t>Refer to the compact ie goals for the session</a:t>
            </a:r>
            <a:endParaRPr/>
          </a:p>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g400f2e788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 name="Google Shape;35;g400f2e788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 Compact the language is clear Article I describes all of the components in the Purpose statement. In NH we 8 statements of purpose</a:t>
            </a:r>
            <a:endParaRPr/>
          </a:p>
          <a:p>
            <a:pPr marL="0" lvl="0" indent="0" rtl="0">
              <a:spcBef>
                <a:spcPts val="0"/>
              </a:spcBef>
              <a:spcAft>
                <a:spcPts val="0"/>
              </a:spcAft>
              <a:buNone/>
            </a:pPr>
            <a:r>
              <a:rPr lang="en"/>
              <a:t>In Article VIII the compact outlines those who shall serve. This does not stop a state from adding to that list for instance we have School Counselors, NHIAA, and the State Special Education Association</a:t>
            </a:r>
            <a:endParaRPr/>
          </a:p>
          <a:p>
            <a:pPr marL="0" lvl="0" indent="0" rtl="0">
              <a:spcBef>
                <a:spcPts val="0"/>
              </a:spcBef>
              <a:spcAft>
                <a:spcPts val="0"/>
              </a:spcAft>
              <a:buNone/>
            </a:pPr>
            <a:r>
              <a:rPr lang="en"/>
              <a:t>Article IX &amp; X describe the responsibilities of the Council</a:t>
            </a:r>
            <a:endParaRPr/>
          </a:p>
          <a:p>
            <a:pPr marL="0" lvl="0" indent="0" rtl="0">
              <a:spcBef>
                <a:spcPts val="0"/>
              </a:spcBef>
              <a:spcAft>
                <a:spcPts val="0"/>
              </a:spcAft>
              <a:buNone/>
            </a:pPr>
            <a:r>
              <a:rPr lang="en"/>
              <a:t>Article XI</a:t>
            </a:r>
            <a:endParaRPr/>
          </a:p>
          <a:p>
            <a:pPr marL="0" lvl="0" indent="0">
              <a:spcBef>
                <a:spcPts val="0"/>
              </a:spcBef>
              <a:spcAft>
                <a:spcPts val="0"/>
              </a:spcAft>
              <a:buNone/>
            </a:pPr>
            <a:r>
              <a:rPr lang="en"/>
              <a:t>Article X111</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400f2e788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 name="Google Shape;41;g400f2e788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Page 7 lists the required membership</a:t>
            </a:r>
            <a:endParaRPr/>
          </a:p>
          <a:p>
            <a:pPr marL="0" lvl="0" indent="0" rtl="0">
              <a:spcBef>
                <a:spcPts val="0"/>
              </a:spcBef>
              <a:spcAft>
                <a:spcPts val="0"/>
              </a:spcAft>
              <a:buNone/>
            </a:pPr>
            <a:r>
              <a:rPr lang="en"/>
              <a:t>School have so many functions in dealing with the everyday needs and it is important to have the stakeholders at the table to assist with student life at school and during all school functions</a:t>
            </a:r>
            <a:endParaRPr/>
          </a:p>
          <a:p>
            <a:pPr marL="0" lvl="0" indent="0">
              <a:spcBef>
                <a:spcPts val="0"/>
              </a:spcBef>
              <a:spcAft>
                <a:spcPts val="0"/>
              </a:spcAft>
              <a:buNone/>
            </a:pPr>
            <a:r>
              <a:rPr lang="en"/>
              <a:t>Bullet # 3 may seem simple but it is key to having folks join you and then staying on Board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400f2e788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400f2e788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Click on title to use hyperlink to sample agenda</a:t>
            </a:r>
            <a:endParaRPr/>
          </a:p>
          <a:p>
            <a:pPr marL="0" lvl="0" indent="0" rtl="0">
              <a:spcBef>
                <a:spcPts val="0"/>
              </a:spcBef>
              <a:spcAft>
                <a:spcPts val="0"/>
              </a:spcAft>
              <a:buNone/>
            </a:pPr>
            <a:r>
              <a:rPr lang="en"/>
              <a:t>The School liaisons are critical, they often have information about transitions that some in the field are unaware of.</a:t>
            </a:r>
            <a:endParaRPr/>
          </a:p>
          <a:p>
            <a:pPr marL="0" lvl="0" indent="0" rtl="0">
              <a:spcBef>
                <a:spcPts val="0"/>
              </a:spcBef>
              <a:spcAft>
                <a:spcPts val="0"/>
              </a:spcAft>
              <a:buNone/>
            </a:pPr>
            <a:r>
              <a:rPr lang="en"/>
              <a:t>Be open to suggestions from those serving in particular areas like the State Nurses Association and the School Secretaries Association they are  a plethora of information about the coming and going of students and their families</a:t>
            </a:r>
            <a:endParaRPr/>
          </a:p>
          <a:p>
            <a:pPr marL="0" lvl="0" indent="0" rtl="0">
              <a:spcBef>
                <a:spcPts val="0"/>
              </a:spcBef>
              <a:spcAft>
                <a:spcPts val="0"/>
              </a:spcAft>
              <a:buNone/>
            </a:pPr>
            <a:r>
              <a:rPr lang="en"/>
              <a:t>Situations are a terrific tool for open discussion and sharing of ideas. Bring case studies to the table. It is amazing how engaged the membership can become</a:t>
            </a:r>
            <a:endParaRPr/>
          </a:p>
          <a:p>
            <a:pPr marL="0" lvl="0" indent="0">
              <a:spcBef>
                <a:spcPts val="0"/>
              </a:spcBef>
              <a:spcAft>
                <a:spcPts val="0"/>
              </a:spcAft>
              <a:buNone/>
            </a:pPr>
            <a:r>
              <a:rPr lang="en"/>
              <a:t>		Show a sample agenda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3fa754836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3fa754836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00f2e788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00f2e788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If you are not using materials from the national orhganization then that a mistake. All of their publications are worth sharing</a:t>
            </a:r>
            <a:endParaRPr/>
          </a:p>
          <a:p>
            <a:pPr marL="0" lvl="0" indent="0" rtl="0">
              <a:spcBef>
                <a:spcPts val="0"/>
              </a:spcBef>
              <a:spcAft>
                <a:spcPts val="0"/>
              </a:spcAft>
              <a:buNone/>
            </a:pPr>
            <a:r>
              <a:rPr lang="en"/>
              <a:t>Be sure to communicate with officials. In NH we do an brief end of the year report for disbursement to state officials</a:t>
            </a:r>
            <a:endParaRPr/>
          </a:p>
          <a:p>
            <a:pPr marL="0" lvl="0" indent="0" rtl="0">
              <a:spcBef>
                <a:spcPts val="0"/>
              </a:spcBef>
              <a:spcAft>
                <a:spcPts val="0"/>
              </a:spcAft>
              <a:buNone/>
            </a:pPr>
            <a:r>
              <a:rPr lang="en"/>
              <a:t>	See letter to Gov</a:t>
            </a:r>
            <a:endParaRPr/>
          </a:p>
          <a:p>
            <a:pPr marL="0" lvl="0" indent="0">
              <a:spcBef>
                <a:spcPts val="0"/>
              </a:spcBef>
              <a:spcAft>
                <a:spcPts val="0"/>
              </a:spcAft>
              <a:buNone/>
            </a:pPr>
            <a:r>
              <a:rPr lang="en"/>
              <a:t>	Link to NH Website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0269347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0269347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00f2e7889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00f2e788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5"/>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5" name="Google Shape;15;p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6" name="Google Shape;16;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lstStyle>
            <a:lvl1pPr lvl="0" rtl="0">
              <a:spcBef>
                <a:spcPts val="0"/>
              </a:spcBef>
              <a:spcAft>
                <a:spcPts val="0"/>
              </a:spcAft>
              <a:buSzPts val="40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20" name="Google Shape;20;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7">
            <a:alphaModFix/>
          </a:blip>
          <a:srcRect/>
          <a:stretch/>
        </p:blipFill>
        <p:spPr>
          <a:xfrm>
            <a:off x="5562600" y="114300"/>
            <a:ext cx="2515792" cy="494471"/>
          </a:xfrm>
          <a:prstGeom prst="rect">
            <a:avLst/>
          </a:prstGeom>
          <a:noFill/>
          <a:ln>
            <a:noFill/>
          </a:ln>
        </p:spPr>
      </p:pic>
      <p:sp>
        <p:nvSpPr>
          <p:cNvPr id="7" name="Google Shape;7;p1"/>
          <p:cNvSpPr/>
          <p:nvPr/>
        </p:nvSpPr>
        <p:spPr>
          <a:xfrm>
            <a:off x="0" y="4804497"/>
            <a:ext cx="9171300" cy="342900"/>
          </a:xfrm>
          <a:prstGeom prst="rect">
            <a:avLst/>
          </a:prstGeom>
          <a:solidFill>
            <a:srgbClr val="00899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p1"/>
          <p:cNvSpPr txBox="1"/>
          <p:nvPr/>
        </p:nvSpPr>
        <p:spPr>
          <a:xfrm>
            <a:off x="1600200" y="4797251"/>
            <a:ext cx="5867400" cy="346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400" b="0" i="0" u="none" strike="noStrike" cap="none">
                <a:solidFill>
                  <a:schemeClr val="lt1"/>
                </a:solidFill>
                <a:latin typeface="Arial"/>
                <a:ea typeface="Arial"/>
                <a:cs typeface="Arial"/>
                <a:sym typeface="Arial"/>
              </a:rPr>
              <a:t>“Successful Educational Transitions”</a:t>
            </a:r>
            <a:endParaRPr/>
          </a:p>
        </p:txBody>
      </p:sp>
      <p:sp>
        <p:nvSpPr>
          <p:cNvPr id="9" name="Google Shape;9;p1"/>
          <p:cNvSpPr txBox="1">
            <a:spLocks noGrp="1"/>
          </p:cNvSpPr>
          <p:nvPr>
            <p:ph type="title"/>
          </p:nvPr>
        </p:nvSpPr>
        <p:spPr>
          <a:xfrm>
            <a:off x="457200" y="628650"/>
            <a:ext cx="8229600" cy="857400"/>
          </a:xfrm>
          <a:prstGeom prst="rect">
            <a:avLst/>
          </a:prstGeom>
          <a:noFill/>
          <a:ln>
            <a:noFill/>
          </a:ln>
        </p:spPr>
        <p:txBody>
          <a:bodyPr spcFirstLastPara="1" wrap="square" lIns="91425" tIns="45700" rIns="91425" bIns="45700" anchor="ctr" anchorCtr="0"/>
          <a:lstStyle>
            <a:lvl1pPr marR="0" lvl="0" algn="ctr" rtl="0">
              <a:lnSpc>
                <a:spcPct val="85000"/>
              </a:lnSpc>
              <a:spcBef>
                <a:spcPts val="0"/>
              </a:spcBef>
              <a:spcAft>
                <a:spcPts val="0"/>
              </a:spcAft>
              <a:buClr>
                <a:srgbClr val="3F3F3F"/>
              </a:buClr>
              <a:buSzPts val="4000"/>
              <a:buFont typeface="Arial"/>
              <a:buNone/>
              <a:defRPr sz="40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A4M8dcNfl9PEIRKW2ktLOpJIVGBsPUnu/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bskdI9UkBQNLhu-54fnbceSN5Yg2L6xh/view?usp=sharing"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education.nh.gov/mic3/index.ht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file/d/12m1eQYZ39qvSBD40BYIA1Fl26gUXq8YB/view?usp=sharing"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Google Shape;25;p7"/>
          <p:cNvSpPr txBox="1">
            <a:spLocks noGrp="1"/>
          </p:cNvSpPr>
          <p:nvPr>
            <p:ph type="ctrTitle"/>
          </p:nvPr>
        </p:nvSpPr>
        <p:spPr>
          <a:xfrm>
            <a:off x="258225" y="1209250"/>
            <a:ext cx="8520600" cy="1015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r>
              <a:rPr lang="en" sz="6000"/>
              <a:t>MIC3 Training</a:t>
            </a:r>
            <a:endParaRPr sz="6000"/>
          </a:p>
        </p:txBody>
      </p:sp>
      <p:sp>
        <p:nvSpPr>
          <p:cNvPr id="26" name="Google Shape;26;p7"/>
          <p:cNvSpPr txBox="1">
            <a:spLocks noGrp="1"/>
          </p:cNvSpPr>
          <p:nvPr>
            <p:ph type="subTitle" idx="1"/>
          </p:nvPr>
        </p:nvSpPr>
        <p:spPr>
          <a:xfrm>
            <a:off x="258225" y="2481250"/>
            <a:ext cx="8567700" cy="1852800"/>
          </a:xfrm>
          <a:prstGeom prst="rect">
            <a:avLst/>
          </a:prstGeom>
        </p:spPr>
        <p:txBody>
          <a:bodyPr spcFirstLastPara="1" wrap="square" lIns="91425" tIns="91425" rIns="91425" bIns="91425" anchor="ctr" anchorCtr="0">
            <a:noAutofit/>
          </a:bodyPr>
          <a:lstStyle/>
          <a:p>
            <a:pPr marL="0" lvl="0" indent="0" rtl="0">
              <a:lnSpc>
                <a:spcPct val="85000"/>
              </a:lnSpc>
              <a:spcBef>
                <a:spcPts val="0"/>
              </a:spcBef>
              <a:spcAft>
                <a:spcPts val="0"/>
              </a:spcAft>
              <a:buClr>
                <a:schemeClr val="dk1"/>
              </a:buClr>
              <a:buSzPts val="1100"/>
              <a:buFont typeface="Arial"/>
              <a:buNone/>
            </a:pPr>
            <a:r>
              <a:rPr lang="en" sz="4800">
                <a:solidFill>
                  <a:srgbClr val="3F3F3F"/>
                </a:solidFill>
              </a:rPr>
              <a:t>Creating a Successful State Council</a:t>
            </a:r>
            <a:endParaRPr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375875" y="704000"/>
            <a:ext cx="8520600" cy="572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 sz="3000">
                <a:solidFill>
                  <a:srgbClr val="3F3F3F"/>
                </a:solidFill>
              </a:rPr>
              <a:t>Goals of our Session</a:t>
            </a:r>
            <a:endParaRPr sz="3000">
              <a:solidFill>
                <a:srgbClr val="3F3F3F"/>
              </a:solidFill>
            </a:endParaRPr>
          </a:p>
        </p:txBody>
      </p:sp>
      <p:sp>
        <p:nvSpPr>
          <p:cNvPr id="32" name="Google Shape;32;p8"/>
          <p:cNvSpPr txBox="1">
            <a:spLocks noGrp="1"/>
          </p:cNvSpPr>
          <p:nvPr>
            <p:ph type="body" idx="1"/>
          </p:nvPr>
        </p:nvSpPr>
        <p:spPr>
          <a:xfrm>
            <a:off x="236400" y="1389750"/>
            <a:ext cx="8660100" cy="2947500"/>
          </a:xfrm>
          <a:prstGeom prst="rect">
            <a:avLst/>
          </a:prstGeom>
        </p:spPr>
        <p:txBody>
          <a:bodyPr spcFirstLastPara="1" wrap="square" lIns="91425" tIns="91425" rIns="91425" bIns="91425" anchor="ctr" anchorCtr="0">
            <a:noAutofit/>
          </a:bodyPr>
          <a:lstStyle/>
          <a:p>
            <a:pPr marL="457200" lvl="0" indent="-381000" rtl="0">
              <a:spcBef>
                <a:spcPts val="0"/>
              </a:spcBef>
              <a:spcAft>
                <a:spcPts val="0"/>
              </a:spcAft>
              <a:buSzPts val="2400"/>
              <a:buChar char="●"/>
            </a:pPr>
            <a:r>
              <a:rPr lang="en" sz="2400"/>
              <a:t>To deepen the understanding of the function of a State MIC3 Council</a:t>
            </a:r>
            <a:endParaRPr sz="2400"/>
          </a:p>
          <a:p>
            <a:pPr marL="457200" lvl="0" indent="-381000" rtl="0">
              <a:spcBef>
                <a:spcPts val="0"/>
              </a:spcBef>
              <a:spcAft>
                <a:spcPts val="0"/>
              </a:spcAft>
              <a:buSzPts val="2400"/>
              <a:buChar char="●"/>
            </a:pPr>
            <a:r>
              <a:rPr lang="en" sz="2400"/>
              <a:t>To discuss the composition of the State Council</a:t>
            </a:r>
            <a:endParaRPr sz="2400"/>
          </a:p>
          <a:p>
            <a:pPr marL="457200" lvl="0" indent="-381000" rtl="0">
              <a:spcBef>
                <a:spcPts val="0"/>
              </a:spcBef>
              <a:spcAft>
                <a:spcPts val="0"/>
              </a:spcAft>
              <a:buSzPts val="2400"/>
              <a:buChar char="●"/>
            </a:pPr>
            <a:r>
              <a:rPr lang="en" sz="2400"/>
              <a:t>To identify key individuals to serve on the Council</a:t>
            </a:r>
            <a:endParaRPr sz="2400"/>
          </a:p>
          <a:p>
            <a:pPr marL="457200" lvl="0" indent="-381000" rtl="0">
              <a:spcBef>
                <a:spcPts val="0"/>
              </a:spcBef>
              <a:spcAft>
                <a:spcPts val="0"/>
              </a:spcAft>
              <a:buSzPts val="2400"/>
              <a:buChar char="●"/>
            </a:pPr>
            <a:r>
              <a:rPr lang="en" sz="2400"/>
              <a:t>To determine the items on an agenda, to ensure the work is productive &amp; meaningful</a:t>
            </a:r>
            <a:endParaRPr sz="2400"/>
          </a:p>
          <a:p>
            <a:pPr marL="457200" lvl="0" indent="-381000">
              <a:spcBef>
                <a:spcPts val="0"/>
              </a:spcBef>
              <a:spcAft>
                <a:spcPts val="0"/>
              </a:spcAft>
              <a:buSzPts val="2400"/>
              <a:buChar char="●"/>
            </a:pPr>
            <a:r>
              <a:rPr lang="en" sz="2400"/>
              <a:t>To discuss effective strategies to communicate the work</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fade">
                                      <p:cBhvr>
                                        <p:cTn id="7" dur="1000"/>
                                        <p:tgtEl>
                                          <p:spTgt spid="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xEl>
                                              <p:pRg st="1" end="1"/>
                                            </p:txEl>
                                          </p:spTgt>
                                        </p:tgtEl>
                                        <p:attrNameLst>
                                          <p:attrName>style.visibility</p:attrName>
                                        </p:attrNameLst>
                                      </p:cBhvr>
                                      <p:to>
                                        <p:strVal val="visible"/>
                                      </p:to>
                                    </p:set>
                                    <p:animEffect transition="in" filter="fade">
                                      <p:cBhvr>
                                        <p:cTn id="12" dur="1000"/>
                                        <p:tgtEl>
                                          <p:spTgt spid="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xEl>
                                              <p:pRg st="2" end="2"/>
                                            </p:txEl>
                                          </p:spTgt>
                                        </p:tgtEl>
                                        <p:attrNameLst>
                                          <p:attrName>style.visibility</p:attrName>
                                        </p:attrNameLst>
                                      </p:cBhvr>
                                      <p:to>
                                        <p:strVal val="visible"/>
                                      </p:to>
                                    </p:set>
                                    <p:animEffect transition="in" filter="fade">
                                      <p:cBhvr>
                                        <p:cTn id="17" dur="1000"/>
                                        <p:tgtEl>
                                          <p:spTgt spid="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xEl>
                                              <p:pRg st="3" end="3"/>
                                            </p:txEl>
                                          </p:spTgt>
                                        </p:tgtEl>
                                        <p:attrNameLst>
                                          <p:attrName>style.visibility</p:attrName>
                                        </p:attrNameLst>
                                      </p:cBhvr>
                                      <p:to>
                                        <p:strVal val="visible"/>
                                      </p:to>
                                    </p:set>
                                    <p:animEffect transition="in" filter="fade">
                                      <p:cBhvr>
                                        <p:cTn id="22" dur="1000"/>
                                        <p:tgtEl>
                                          <p:spTgt spid="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xEl>
                                              <p:pRg st="4" end="4"/>
                                            </p:txEl>
                                          </p:spTgt>
                                        </p:tgtEl>
                                        <p:attrNameLst>
                                          <p:attrName>style.visibility</p:attrName>
                                        </p:attrNameLst>
                                      </p:cBhvr>
                                      <p:to>
                                        <p:strVal val="visible"/>
                                      </p:to>
                                    </p:set>
                                    <p:animEffect transition="in" filter="fade">
                                      <p:cBhvr>
                                        <p:cTn id="27" dur="1000"/>
                                        <p:tgtEl>
                                          <p:spTgt spid="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74850" y="899625"/>
            <a:ext cx="8757600" cy="1101900"/>
          </a:xfrm>
          <a:prstGeom prst="rect">
            <a:avLst/>
          </a:prstGeom>
        </p:spPr>
        <p:txBody>
          <a:bodyPr spcFirstLastPara="1" wrap="square" lIns="91425" tIns="45700" rIns="91425" bIns="45700" anchor="ctr" anchorCtr="0">
            <a:noAutofit/>
          </a:bodyPr>
          <a:lstStyle/>
          <a:p>
            <a:pPr marL="457200" lvl="0" indent="457200" rtl="0">
              <a:lnSpc>
                <a:spcPct val="115000"/>
              </a:lnSpc>
              <a:spcBef>
                <a:spcPts val="0"/>
              </a:spcBef>
              <a:spcAft>
                <a:spcPts val="1600"/>
              </a:spcAft>
              <a:buClr>
                <a:schemeClr val="dk1"/>
              </a:buClr>
              <a:buSzPts val="1100"/>
              <a:buFont typeface="Arial"/>
              <a:buNone/>
            </a:pPr>
            <a:r>
              <a:rPr lang="en" sz="3000">
                <a:solidFill>
                  <a:srgbClr val="3F3F3F"/>
                </a:solidFill>
              </a:rPr>
              <a:t>Review the language found in the </a:t>
            </a:r>
            <a:br>
              <a:rPr lang="en" sz="3000">
                <a:solidFill>
                  <a:srgbClr val="3F3F3F"/>
                </a:solidFill>
              </a:rPr>
            </a:br>
            <a:r>
              <a:rPr lang="en" sz="3000">
                <a:solidFill>
                  <a:srgbClr val="3F3F3F"/>
                </a:solidFill>
              </a:rPr>
              <a:t>state compacts</a:t>
            </a:r>
            <a:endParaRPr sz="3000">
              <a:solidFill>
                <a:srgbClr val="3F3F3F"/>
              </a:solidFill>
            </a:endParaRPr>
          </a:p>
        </p:txBody>
      </p:sp>
      <p:sp>
        <p:nvSpPr>
          <p:cNvPr id="38" name="Google Shape;38;p9"/>
          <p:cNvSpPr txBox="1">
            <a:spLocks noGrp="1"/>
          </p:cNvSpPr>
          <p:nvPr>
            <p:ph type="body" idx="1"/>
          </p:nvPr>
        </p:nvSpPr>
        <p:spPr>
          <a:xfrm>
            <a:off x="236425" y="2065275"/>
            <a:ext cx="8549100" cy="1781700"/>
          </a:xfrm>
          <a:prstGeom prst="rect">
            <a:avLst/>
          </a:prstGeom>
        </p:spPr>
        <p:txBody>
          <a:bodyPr spcFirstLastPara="1" wrap="square" lIns="91425" tIns="91425" rIns="91425" bIns="91425" anchor="ctr" anchorCtr="0">
            <a:noAutofit/>
          </a:bodyPr>
          <a:lstStyle/>
          <a:p>
            <a:pPr marL="457200" lvl="0" indent="-381000" rtl="0">
              <a:spcBef>
                <a:spcPts val="0"/>
              </a:spcBef>
              <a:spcAft>
                <a:spcPts val="0"/>
              </a:spcAft>
              <a:buSzPts val="2400"/>
              <a:buChar char="●"/>
            </a:pPr>
            <a:r>
              <a:rPr lang="en" sz="2400"/>
              <a:t>Have a clear understanding of the purpose of the Council</a:t>
            </a:r>
            <a:endParaRPr sz="2400"/>
          </a:p>
          <a:p>
            <a:pPr marL="457200" lvl="0" indent="-381000" rtl="0">
              <a:spcBef>
                <a:spcPts val="0"/>
              </a:spcBef>
              <a:spcAft>
                <a:spcPts val="0"/>
              </a:spcAft>
              <a:buSzPts val="2400"/>
              <a:buChar char="●"/>
            </a:pPr>
            <a:r>
              <a:rPr lang="en" sz="2400"/>
              <a:t>Discuss openly the expectations of those who serve</a:t>
            </a:r>
            <a:endParaRPr sz="2400"/>
          </a:p>
          <a:p>
            <a:pPr marL="457200" lvl="0" indent="-381000" rtl="0">
              <a:spcBef>
                <a:spcPts val="0"/>
              </a:spcBef>
              <a:spcAft>
                <a:spcPts val="0"/>
              </a:spcAft>
              <a:buSzPts val="2400"/>
              <a:buChar char="●"/>
            </a:pPr>
            <a:r>
              <a:rPr lang="en" sz="2400"/>
              <a:t>Determine the power and duties of the Council</a:t>
            </a:r>
            <a:endParaRPr sz="2400"/>
          </a:p>
          <a:p>
            <a:pPr marL="457200" lvl="0" indent="-381000" rtl="0">
              <a:spcBef>
                <a:spcPts val="0"/>
              </a:spcBef>
              <a:spcAft>
                <a:spcPts val="0"/>
              </a:spcAft>
              <a:buSzPts val="2400"/>
              <a:buChar char="●"/>
            </a:pPr>
            <a:r>
              <a:rPr lang="en" sz="2400"/>
              <a:t>Establishing the organization and operation of the Council</a:t>
            </a:r>
            <a:endParaRPr sz="2400"/>
          </a:p>
          <a:p>
            <a:pPr marL="457200" lvl="0" indent="-381000">
              <a:spcBef>
                <a:spcPts val="0"/>
              </a:spcBef>
              <a:spcAft>
                <a:spcPts val="0"/>
              </a:spcAft>
              <a:buSzPts val="2400"/>
              <a:buChar char="●"/>
            </a:pPr>
            <a:r>
              <a:rPr lang="en" sz="2400"/>
              <a:t>Role of oversight, enforcement and dispute resolution</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xEl>
                                              <p:pRg st="0" end="0"/>
                                            </p:txEl>
                                          </p:spTgt>
                                        </p:tgtEl>
                                        <p:attrNameLst>
                                          <p:attrName>style.visibility</p:attrName>
                                        </p:attrNameLst>
                                      </p:cBhvr>
                                      <p:to>
                                        <p:strVal val="visible"/>
                                      </p:to>
                                    </p:set>
                                    <p:animEffect transition="in" filter="fade">
                                      <p:cBhvr>
                                        <p:cTn id="12" dur="1000"/>
                                        <p:tgtEl>
                                          <p:spTgt spid="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xEl>
                                              <p:pRg st="1" end="1"/>
                                            </p:txEl>
                                          </p:spTgt>
                                        </p:tgtEl>
                                        <p:attrNameLst>
                                          <p:attrName>style.visibility</p:attrName>
                                        </p:attrNameLst>
                                      </p:cBhvr>
                                      <p:to>
                                        <p:strVal val="visible"/>
                                      </p:to>
                                    </p:set>
                                    <p:animEffect transition="in" filter="fade">
                                      <p:cBhvr>
                                        <p:cTn id="17" dur="1000"/>
                                        <p:tgtEl>
                                          <p:spTgt spid="3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
                                            <p:txEl>
                                              <p:pRg st="2" end="2"/>
                                            </p:txEl>
                                          </p:spTgt>
                                        </p:tgtEl>
                                        <p:attrNameLst>
                                          <p:attrName>style.visibility</p:attrName>
                                        </p:attrNameLst>
                                      </p:cBhvr>
                                      <p:to>
                                        <p:strVal val="visible"/>
                                      </p:to>
                                    </p:set>
                                    <p:animEffect transition="in" filter="fade">
                                      <p:cBhvr>
                                        <p:cTn id="22" dur="1000"/>
                                        <p:tgtEl>
                                          <p:spTgt spid="3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
                                            <p:txEl>
                                              <p:pRg st="3" end="3"/>
                                            </p:txEl>
                                          </p:spTgt>
                                        </p:tgtEl>
                                        <p:attrNameLst>
                                          <p:attrName>style.visibility</p:attrName>
                                        </p:attrNameLst>
                                      </p:cBhvr>
                                      <p:to>
                                        <p:strVal val="visible"/>
                                      </p:to>
                                    </p:set>
                                    <p:animEffect transition="in" filter="fade">
                                      <p:cBhvr>
                                        <p:cTn id="27" dur="1000"/>
                                        <p:tgtEl>
                                          <p:spTgt spid="3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
                                            <p:txEl>
                                              <p:pRg st="4" end="4"/>
                                            </p:txEl>
                                          </p:spTgt>
                                        </p:tgtEl>
                                        <p:attrNameLst>
                                          <p:attrName>style.visibility</p:attrName>
                                        </p:attrNameLst>
                                      </p:cBhvr>
                                      <p:to>
                                        <p:strVal val="visible"/>
                                      </p:to>
                                    </p:set>
                                    <p:animEffect transition="in" filter="fade">
                                      <p:cBhvr>
                                        <p:cTn id="32" dur="1000"/>
                                        <p:tgtEl>
                                          <p:spTgt spid="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10"/>
          <p:cNvSpPr txBox="1">
            <a:spLocks noGrp="1"/>
          </p:cNvSpPr>
          <p:nvPr>
            <p:ph type="title"/>
          </p:nvPr>
        </p:nvSpPr>
        <p:spPr>
          <a:xfrm>
            <a:off x="311700" y="808600"/>
            <a:ext cx="8520600" cy="1039200"/>
          </a:xfrm>
          <a:prstGeom prst="rect">
            <a:avLst/>
          </a:prstGeom>
        </p:spPr>
        <p:txBody>
          <a:bodyPr spcFirstLastPara="1" wrap="square" lIns="91425" tIns="45700" rIns="91425" bIns="45700" anchor="ctr" anchorCtr="0">
            <a:noAutofit/>
          </a:bodyPr>
          <a:lstStyle/>
          <a:p>
            <a:pPr marL="0" lvl="0" indent="0" rtl="0">
              <a:lnSpc>
                <a:spcPct val="115000"/>
              </a:lnSpc>
              <a:spcBef>
                <a:spcPts val="0"/>
              </a:spcBef>
              <a:spcAft>
                <a:spcPts val="1600"/>
              </a:spcAft>
              <a:buClr>
                <a:schemeClr val="dk1"/>
              </a:buClr>
              <a:buSzPts val="1100"/>
              <a:buFont typeface="Arial"/>
              <a:buNone/>
            </a:pPr>
            <a:r>
              <a:rPr lang="en" sz="3000">
                <a:solidFill>
                  <a:srgbClr val="3F3F3F"/>
                </a:solidFill>
              </a:rPr>
              <a:t>Decide on the Composition of the state Council</a:t>
            </a:r>
            <a:endParaRPr sz="3000">
              <a:solidFill>
                <a:srgbClr val="3F3F3F"/>
              </a:solidFill>
            </a:endParaRPr>
          </a:p>
        </p:txBody>
      </p:sp>
      <p:sp>
        <p:nvSpPr>
          <p:cNvPr id="44" name="Google Shape;44;p10"/>
          <p:cNvSpPr txBox="1">
            <a:spLocks noGrp="1"/>
          </p:cNvSpPr>
          <p:nvPr>
            <p:ph type="body" idx="1"/>
          </p:nvPr>
        </p:nvSpPr>
        <p:spPr>
          <a:xfrm>
            <a:off x="372500" y="1740775"/>
            <a:ext cx="8595900" cy="2664000"/>
          </a:xfrm>
          <a:prstGeom prst="rect">
            <a:avLst/>
          </a:prstGeom>
        </p:spPr>
        <p:txBody>
          <a:bodyPr spcFirstLastPara="1" wrap="square" lIns="91425" tIns="91425" rIns="91425" bIns="91425" anchor="ctr" anchorCtr="0">
            <a:noAutofit/>
          </a:bodyPr>
          <a:lstStyle/>
          <a:p>
            <a:pPr marL="457200" lvl="0" indent="-381000" rtl="0">
              <a:spcBef>
                <a:spcPts val="0"/>
              </a:spcBef>
              <a:spcAft>
                <a:spcPts val="0"/>
              </a:spcAft>
              <a:buSzPts val="2400"/>
              <a:buChar char="●"/>
            </a:pPr>
            <a:r>
              <a:rPr lang="en" sz="2400"/>
              <a:t>What are the membership requirements as outlined in the Compact</a:t>
            </a:r>
            <a:endParaRPr sz="2400"/>
          </a:p>
          <a:p>
            <a:pPr marL="457200" lvl="0" indent="-381000" rtl="0">
              <a:spcBef>
                <a:spcPts val="0"/>
              </a:spcBef>
              <a:spcAft>
                <a:spcPts val="0"/>
              </a:spcAft>
              <a:buSzPts val="2400"/>
              <a:buChar char="●"/>
            </a:pPr>
            <a:r>
              <a:rPr lang="en" sz="2400"/>
              <a:t>Who has ultimate authority on the appointments to the Council</a:t>
            </a:r>
            <a:endParaRPr sz="2400"/>
          </a:p>
          <a:p>
            <a:pPr marL="457200" lvl="0" indent="-381000" rtl="0">
              <a:spcBef>
                <a:spcPts val="0"/>
              </a:spcBef>
              <a:spcAft>
                <a:spcPts val="0"/>
              </a:spcAft>
              <a:buSzPts val="2400"/>
              <a:buChar char="●"/>
            </a:pPr>
            <a:r>
              <a:rPr lang="en" sz="2400"/>
              <a:t>Why is it important to have a broad representation</a:t>
            </a:r>
            <a:endParaRPr sz="2400"/>
          </a:p>
          <a:p>
            <a:pPr marL="457200" lvl="0" indent="-381000" rtl="0">
              <a:spcBef>
                <a:spcPts val="0"/>
              </a:spcBef>
              <a:spcAft>
                <a:spcPts val="0"/>
              </a:spcAft>
              <a:buSzPts val="2400"/>
              <a:buChar char="●"/>
            </a:pPr>
            <a:r>
              <a:rPr lang="en" sz="2400"/>
              <a:t>Determine frequency of meetings, time and place</a:t>
            </a:r>
            <a:endParaRPr sz="2400"/>
          </a:p>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xEl>
                                              <p:pRg st="0" end="0"/>
                                            </p:txEl>
                                          </p:spTgt>
                                        </p:tgtEl>
                                        <p:attrNameLst>
                                          <p:attrName>style.visibility</p:attrName>
                                        </p:attrNameLst>
                                      </p:cBhvr>
                                      <p:to>
                                        <p:strVal val="visible"/>
                                      </p:to>
                                    </p:set>
                                    <p:animEffect transition="in" filter="fade">
                                      <p:cBhvr>
                                        <p:cTn id="12" dur="1000"/>
                                        <p:tgtEl>
                                          <p:spTgt spid="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
                                            <p:txEl>
                                              <p:pRg st="1" end="1"/>
                                            </p:txEl>
                                          </p:spTgt>
                                        </p:tgtEl>
                                        <p:attrNameLst>
                                          <p:attrName>style.visibility</p:attrName>
                                        </p:attrNameLst>
                                      </p:cBhvr>
                                      <p:to>
                                        <p:strVal val="visible"/>
                                      </p:to>
                                    </p:set>
                                    <p:animEffect transition="in" filter="fade">
                                      <p:cBhvr>
                                        <p:cTn id="17" dur="1000"/>
                                        <p:tgtEl>
                                          <p:spTgt spid="4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
                                            <p:txEl>
                                              <p:pRg st="2" end="2"/>
                                            </p:txEl>
                                          </p:spTgt>
                                        </p:tgtEl>
                                        <p:attrNameLst>
                                          <p:attrName>style.visibility</p:attrName>
                                        </p:attrNameLst>
                                      </p:cBhvr>
                                      <p:to>
                                        <p:strVal val="visible"/>
                                      </p:to>
                                    </p:set>
                                    <p:animEffect transition="in" filter="fade">
                                      <p:cBhvr>
                                        <p:cTn id="22" dur="1000"/>
                                        <p:tgtEl>
                                          <p:spTgt spid="4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4">
                                            <p:txEl>
                                              <p:pRg st="3" end="3"/>
                                            </p:txEl>
                                          </p:spTgt>
                                        </p:tgtEl>
                                        <p:attrNameLst>
                                          <p:attrName>style.visibility</p:attrName>
                                        </p:attrNameLst>
                                      </p:cBhvr>
                                      <p:to>
                                        <p:strVal val="visible"/>
                                      </p:to>
                                    </p:set>
                                    <p:animEffect transition="in" filter="fade">
                                      <p:cBhvr>
                                        <p:cTn id="27" dur="1000"/>
                                        <p:tgtEl>
                                          <p:spTgt spid="4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4">
                                            <p:txEl>
                                              <p:pRg st="4" end="4"/>
                                            </p:txEl>
                                          </p:spTgt>
                                        </p:tgtEl>
                                        <p:attrNameLst>
                                          <p:attrName>style.visibility</p:attrName>
                                        </p:attrNameLst>
                                      </p:cBhvr>
                                      <p:to>
                                        <p:strVal val="visible"/>
                                      </p:to>
                                    </p:set>
                                    <p:animEffect transition="in" filter="fade">
                                      <p:cBhvr>
                                        <p:cTn id="32" dur="1000"/>
                                        <p:tgtEl>
                                          <p:spTgt spid="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1186650" y="1104825"/>
            <a:ext cx="6770700" cy="6531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 sz="3000" u="sng">
                <a:solidFill>
                  <a:srgbClr val="000000"/>
                </a:solidFill>
                <a:hlinkClick r:id="rId3"/>
              </a:rPr>
              <a:t>Developing a Meaningful Agenda</a:t>
            </a:r>
            <a:endParaRPr sz="3000">
              <a:solidFill>
                <a:srgbClr val="000000"/>
              </a:solidFill>
            </a:endParaRPr>
          </a:p>
        </p:txBody>
      </p:sp>
      <p:sp>
        <p:nvSpPr>
          <p:cNvPr id="50" name="Google Shape;50;p11"/>
          <p:cNvSpPr txBox="1"/>
          <p:nvPr/>
        </p:nvSpPr>
        <p:spPr>
          <a:xfrm>
            <a:off x="1497225" y="2127600"/>
            <a:ext cx="4068900" cy="241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a:p>
            <a:pPr marL="457200" lvl="0" indent="-381000" rtl="0">
              <a:spcBef>
                <a:spcPts val="0"/>
              </a:spcBef>
              <a:spcAft>
                <a:spcPts val="0"/>
              </a:spcAft>
              <a:buSzPts val="2400"/>
              <a:buChar char="●"/>
            </a:pPr>
            <a:r>
              <a:rPr lang="en" sz="2400"/>
              <a:t>School Liaison’s input</a:t>
            </a:r>
            <a:endParaRPr sz="2400"/>
          </a:p>
          <a:p>
            <a:pPr marL="457200" lvl="0" indent="-381000" rtl="0">
              <a:spcBef>
                <a:spcPts val="0"/>
              </a:spcBef>
              <a:spcAft>
                <a:spcPts val="0"/>
              </a:spcAft>
              <a:buSzPts val="2400"/>
              <a:buChar char="●"/>
            </a:pPr>
            <a:r>
              <a:rPr lang="en" sz="2400"/>
              <a:t>Suggestions and input from stakeholders in the field</a:t>
            </a:r>
            <a:endParaRPr sz="2400"/>
          </a:p>
          <a:p>
            <a:pPr marL="457200" lvl="0" indent="-381000" rtl="0">
              <a:spcBef>
                <a:spcPts val="0"/>
              </a:spcBef>
              <a:spcAft>
                <a:spcPts val="0"/>
              </a:spcAft>
              <a:buSzPts val="2400"/>
              <a:buChar char="●"/>
            </a:pPr>
            <a:r>
              <a:rPr lang="en" sz="2400"/>
              <a:t>Case Studies</a:t>
            </a:r>
            <a:endParaRPr sz="2400"/>
          </a:p>
          <a:p>
            <a:pPr marL="457200" lvl="0" indent="-381000" rtl="0">
              <a:spcBef>
                <a:spcPts val="0"/>
              </a:spcBef>
              <a:spcAft>
                <a:spcPts val="0"/>
              </a:spcAft>
              <a:buSzPts val="2400"/>
              <a:buChar char="●"/>
            </a:pPr>
            <a:r>
              <a:rPr lang="en" sz="2400"/>
              <a:t>Questions from the field</a:t>
            </a:r>
            <a:endParaRPr sz="2400"/>
          </a:p>
          <a:p>
            <a:pPr marL="457200" lvl="0" indent="0">
              <a:spcBef>
                <a:spcPts val="0"/>
              </a:spcBef>
              <a:spcAft>
                <a:spcPts val="0"/>
              </a:spcAft>
              <a:buNone/>
            </a:pP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311700" y="2066975"/>
            <a:ext cx="8520600" cy="572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 sz="3000" u="sng">
                <a:solidFill>
                  <a:srgbClr val="000000"/>
                </a:solidFill>
                <a:hlinkClick r:id="rId3"/>
              </a:rPr>
              <a:t>After Action Report</a:t>
            </a:r>
            <a:endParaRPr sz="3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311700" y="760725"/>
            <a:ext cx="8520600" cy="572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 sz="3000"/>
              <a:t>COMMUNICATION</a:t>
            </a:r>
            <a:endParaRPr sz="3000"/>
          </a:p>
        </p:txBody>
      </p:sp>
      <p:sp>
        <p:nvSpPr>
          <p:cNvPr id="61" name="Google Shape;61;p13"/>
          <p:cNvSpPr txBox="1">
            <a:spLocks noGrp="1"/>
          </p:cNvSpPr>
          <p:nvPr>
            <p:ph type="body" idx="1"/>
          </p:nvPr>
        </p:nvSpPr>
        <p:spPr>
          <a:xfrm>
            <a:off x="311700" y="1467900"/>
            <a:ext cx="8520600" cy="2665500"/>
          </a:xfrm>
          <a:prstGeom prst="rect">
            <a:avLst/>
          </a:prstGeom>
        </p:spPr>
        <p:txBody>
          <a:bodyPr spcFirstLastPara="1" wrap="square" lIns="91425" tIns="91425" rIns="91425" bIns="91425" anchor="ctr" anchorCtr="0">
            <a:noAutofit/>
          </a:bodyPr>
          <a:lstStyle/>
          <a:p>
            <a:pPr marL="457200" lvl="0" indent="-381000" rtl="0">
              <a:spcBef>
                <a:spcPts val="0"/>
              </a:spcBef>
              <a:spcAft>
                <a:spcPts val="0"/>
              </a:spcAft>
              <a:buSzPts val="2400"/>
              <a:buChar char="●"/>
            </a:pPr>
            <a:r>
              <a:rPr lang="en" sz="2400"/>
              <a:t>The use of positive communication is essential</a:t>
            </a:r>
            <a:endParaRPr sz="2400"/>
          </a:p>
          <a:p>
            <a:pPr marL="457200" lvl="0" indent="-381000" rtl="0">
              <a:spcBef>
                <a:spcPts val="0"/>
              </a:spcBef>
              <a:spcAft>
                <a:spcPts val="0"/>
              </a:spcAft>
              <a:buSzPts val="2400"/>
              <a:buChar char="●"/>
            </a:pPr>
            <a:r>
              <a:rPr lang="en" sz="2400"/>
              <a:t>Share information with officials (Year in Review)</a:t>
            </a:r>
            <a:endParaRPr sz="2400"/>
          </a:p>
          <a:p>
            <a:pPr marL="457200" lvl="0" indent="-381000" rtl="0">
              <a:spcBef>
                <a:spcPts val="0"/>
              </a:spcBef>
              <a:spcAft>
                <a:spcPts val="0"/>
              </a:spcAft>
              <a:buSzPts val="2400"/>
              <a:buChar char="●"/>
            </a:pPr>
            <a:r>
              <a:rPr lang="en" sz="2400"/>
              <a:t>Target groups to speak with (Principals, Superintendents, School Counselors, Athletic Directors, Social Workers and School Secretaries</a:t>
            </a:r>
            <a:endParaRPr sz="2400"/>
          </a:p>
          <a:p>
            <a:pPr marL="457200" lvl="0" indent="-381000" rtl="0">
              <a:spcBef>
                <a:spcPts val="0"/>
              </a:spcBef>
              <a:spcAft>
                <a:spcPts val="0"/>
              </a:spcAft>
              <a:buSzPts val="2400"/>
              <a:buChar char="●"/>
            </a:pPr>
            <a:r>
              <a:rPr lang="en" sz="2400" u="sng">
                <a:solidFill>
                  <a:schemeClr val="hlink"/>
                </a:solidFill>
                <a:hlinkClick r:id="rId3"/>
              </a:rPr>
              <a:t>New Hampshire Department of Education MIC3 website</a:t>
            </a:r>
            <a:endParaRPr sz="2400"/>
          </a:p>
          <a:p>
            <a:pPr marL="457200" lvl="0" indent="0">
              <a:spcBef>
                <a:spcPts val="0"/>
              </a:spcBef>
              <a:spcAft>
                <a:spcPts val="0"/>
              </a:spcAft>
              <a:buNone/>
            </a:pP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10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xEl>
                                              <p:pRg st="0" end="0"/>
                                            </p:txEl>
                                          </p:spTgt>
                                        </p:tgtEl>
                                        <p:attrNameLst>
                                          <p:attrName>style.visibility</p:attrName>
                                        </p:attrNameLst>
                                      </p:cBhvr>
                                      <p:to>
                                        <p:strVal val="visible"/>
                                      </p:to>
                                    </p:set>
                                    <p:animEffect transition="in" filter="fade">
                                      <p:cBhvr>
                                        <p:cTn id="12" dur="1000"/>
                                        <p:tgtEl>
                                          <p:spTgt spid="6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xEl>
                                              <p:pRg st="1" end="1"/>
                                            </p:txEl>
                                          </p:spTgt>
                                        </p:tgtEl>
                                        <p:attrNameLst>
                                          <p:attrName>style.visibility</p:attrName>
                                        </p:attrNameLst>
                                      </p:cBhvr>
                                      <p:to>
                                        <p:strVal val="visible"/>
                                      </p:to>
                                    </p:set>
                                    <p:animEffect transition="in" filter="fade">
                                      <p:cBhvr>
                                        <p:cTn id="17" dur="1000"/>
                                        <p:tgtEl>
                                          <p:spTgt spid="6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xEl>
                                              <p:pRg st="2" end="2"/>
                                            </p:txEl>
                                          </p:spTgt>
                                        </p:tgtEl>
                                        <p:attrNameLst>
                                          <p:attrName>style.visibility</p:attrName>
                                        </p:attrNameLst>
                                      </p:cBhvr>
                                      <p:to>
                                        <p:strVal val="visible"/>
                                      </p:to>
                                    </p:set>
                                    <p:animEffect transition="in" filter="fade">
                                      <p:cBhvr>
                                        <p:cTn id="22" dur="1000"/>
                                        <p:tgtEl>
                                          <p:spTgt spid="6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
                                            <p:txEl>
                                              <p:pRg st="3" end="3"/>
                                            </p:txEl>
                                          </p:spTgt>
                                        </p:tgtEl>
                                        <p:attrNameLst>
                                          <p:attrName>style.visibility</p:attrName>
                                        </p:attrNameLst>
                                      </p:cBhvr>
                                      <p:to>
                                        <p:strVal val="visible"/>
                                      </p:to>
                                    </p:set>
                                    <p:animEffect transition="in" filter="fade">
                                      <p:cBhvr>
                                        <p:cTn id="27" dur="1000"/>
                                        <p:tgtEl>
                                          <p:spTgt spid="6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
                                            <p:txEl>
                                              <p:pRg st="4" end="4"/>
                                            </p:txEl>
                                          </p:spTgt>
                                        </p:tgtEl>
                                        <p:attrNameLst>
                                          <p:attrName>style.visibility</p:attrName>
                                        </p:attrNameLst>
                                      </p:cBhvr>
                                      <p:to>
                                        <p:strVal val="visible"/>
                                      </p:to>
                                    </p:set>
                                    <p:animEffect transition="in" filter="fade">
                                      <p:cBhvr>
                                        <p:cTn id="32" dur="1000"/>
                                        <p:tgtEl>
                                          <p:spTgt spid="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246400" y="1999050"/>
            <a:ext cx="8520600" cy="572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 sz="3000" u="sng">
                <a:solidFill>
                  <a:srgbClr val="000000"/>
                </a:solidFill>
                <a:hlinkClick r:id="rId3"/>
              </a:rPr>
              <a:t>Report to the Governor</a:t>
            </a:r>
            <a:endParaRPr sz="30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1152475"/>
            <a:ext cx="8520600" cy="572700"/>
          </a:xfrm>
          <a:prstGeom prst="rect">
            <a:avLst/>
          </a:prstGeom>
        </p:spPr>
        <p:txBody>
          <a:bodyPr spcFirstLastPara="1" wrap="square" lIns="91425" tIns="45700" rIns="91425" bIns="45700" anchor="ctr" anchorCtr="0">
            <a:noAutofit/>
          </a:bodyPr>
          <a:lstStyle/>
          <a:p>
            <a:pPr marL="2286000" lvl="0" indent="457200" algn="l">
              <a:spcBef>
                <a:spcPts val="0"/>
              </a:spcBef>
              <a:spcAft>
                <a:spcPts val="0"/>
              </a:spcAft>
              <a:buNone/>
            </a:pPr>
            <a:r>
              <a:rPr lang="en" sz="3000"/>
              <a:t>Closing Remarks:</a:t>
            </a:r>
            <a:endParaRPr sz="3000"/>
          </a:p>
        </p:txBody>
      </p:sp>
      <p:sp>
        <p:nvSpPr>
          <p:cNvPr id="72" name="Google Shape;72;p15"/>
          <p:cNvSpPr txBox="1">
            <a:spLocks noGrp="1"/>
          </p:cNvSpPr>
          <p:nvPr>
            <p:ph type="body" idx="1"/>
          </p:nvPr>
        </p:nvSpPr>
        <p:spPr>
          <a:xfrm>
            <a:off x="788000" y="1841050"/>
            <a:ext cx="7965600" cy="168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2400"/>
              <a:t>Discussion</a:t>
            </a:r>
            <a:endParaRPr sz="2400"/>
          </a:p>
          <a:p>
            <a:pPr marL="0" lvl="0" indent="457200" rtl="0">
              <a:spcBef>
                <a:spcPts val="0"/>
              </a:spcBef>
              <a:spcAft>
                <a:spcPts val="0"/>
              </a:spcAft>
              <a:buNone/>
            </a:pPr>
            <a:r>
              <a:rPr lang="en" sz="2400"/>
              <a:t>Questions</a:t>
            </a:r>
            <a:endParaRPr sz="2400"/>
          </a:p>
          <a:p>
            <a:pPr marL="0" lvl="0" indent="457200" rtl="0">
              <a:spcBef>
                <a:spcPts val="0"/>
              </a:spcBef>
              <a:spcAft>
                <a:spcPts val="0"/>
              </a:spcAft>
              <a:buNone/>
            </a:pPr>
            <a:r>
              <a:rPr lang="en" sz="2400"/>
              <a:t>Share Experiences</a:t>
            </a:r>
            <a:endParaRPr sz="2400"/>
          </a:p>
          <a:p>
            <a:pPr marL="0" lvl="0" indent="457200">
              <a:spcBef>
                <a:spcPts val="0"/>
              </a:spcBef>
              <a:spcAft>
                <a:spcPts val="0"/>
              </a:spcAft>
              <a:buNone/>
            </a:pPr>
            <a:r>
              <a:rPr lang="en" sz="2400"/>
              <a:t>Advice from the Field</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10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10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On-screen Show (16:9)</PresentationFormat>
  <Paragraphs>56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Retrospect</vt:lpstr>
      <vt:lpstr>MIC3 Training</vt:lpstr>
      <vt:lpstr>Goals of our Session</vt:lpstr>
      <vt:lpstr>Review the language found in the  state compacts</vt:lpstr>
      <vt:lpstr>Decide on the Composition of the state Council</vt:lpstr>
      <vt:lpstr>Developing a Meaningful Agenda</vt:lpstr>
      <vt:lpstr>After Action Report</vt:lpstr>
      <vt:lpstr>COMMUNICATION</vt:lpstr>
      <vt:lpstr>Report to the Governor</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MIC3 Training</dc:title>
  <dc:creator>Kathleen Murphy</dc:creator>
  <cp:lastModifiedBy>John Kaminar (ADE)</cp:lastModifiedBy>
  <cp:revision>1</cp:revision>
  <dcterms:modified xsi:type="dcterms:W3CDTF">2018-08-22T15:14:19Z</dcterms:modified>
</cp:coreProperties>
</file>